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11"/>
  </p:notesMasterIdLst>
  <p:sldIdLst>
    <p:sldId id="256" r:id="rId2"/>
    <p:sldId id="257" r:id="rId3"/>
    <p:sldId id="258" r:id="rId4"/>
    <p:sldId id="264" r:id="rId5"/>
    <p:sldId id="260" r:id="rId6"/>
    <p:sldId id="259" r:id="rId7"/>
    <p:sldId id="262" r:id="rId8"/>
    <p:sldId id="266" r:id="rId9"/>
    <p:sldId id="261"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660"/>
  </p:normalViewPr>
  <p:slideViewPr>
    <p:cSldViewPr>
      <p:cViewPr>
        <p:scale>
          <a:sx n="66" d="100"/>
          <a:sy n="66" d="100"/>
        </p:scale>
        <p:origin x="-1284" y="-90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949AEC7-7C5D-4ACA-BAB0-52FFBDD35C4D}" type="datetimeFigureOut">
              <a:rPr lang="ru-RU" smtClean="0"/>
              <a:pPr/>
              <a:t>29.11.2016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3437D77-272E-4741-8962-830051040CBD}" type="slidenum">
              <a:rPr lang="ru-RU" smtClean="0"/>
              <a:pPr/>
              <a:t>‹#›</a:t>
            </a:fld>
            <a:endParaRPr lang="ru-RU"/>
          </a:p>
        </p:txBody>
      </p:sp>
    </p:spTree>
    <p:extLst>
      <p:ext uri="{BB962C8B-B14F-4D97-AF65-F5344CB8AC3E}">
        <p14:creationId xmlns:p14="http://schemas.microsoft.com/office/powerpoint/2010/main" val="35846881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83437D77-272E-4741-8962-830051040CBD}" type="slidenum">
              <a:rPr lang="ru-RU" smtClean="0"/>
              <a:pPr/>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83437D77-272E-4741-8962-830051040CBD}" type="slidenum">
              <a:rPr lang="ru-RU" smtClean="0"/>
              <a:pPr/>
              <a:t>2</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83437D77-272E-4741-8962-830051040CBD}" type="slidenum">
              <a:rPr lang="ru-RU" smtClean="0"/>
              <a:pPr/>
              <a:t>3</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83437D77-272E-4741-8962-830051040CBD}" type="slidenum">
              <a:rPr lang="ru-RU" smtClean="0"/>
              <a:pPr/>
              <a:t>4</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83437D77-272E-4741-8962-830051040CBD}" type="slidenum">
              <a:rPr lang="ru-RU" smtClean="0"/>
              <a:pPr/>
              <a:t>5</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83437D77-272E-4741-8962-830051040CBD}" type="slidenum">
              <a:rPr lang="ru-RU" smtClean="0"/>
              <a:pPr/>
              <a:t>6</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83437D77-272E-4741-8962-830051040CBD}" type="slidenum">
              <a:rPr lang="ru-RU" smtClean="0"/>
              <a:pPr/>
              <a:t>7</a:t>
            </a:fld>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83437D77-272E-4741-8962-830051040CBD}" type="slidenum">
              <a:rPr lang="ru-RU" smtClean="0"/>
              <a:pPr/>
              <a:t>8</a:t>
            </a:fld>
            <a:endParaRPr 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83437D77-272E-4741-8962-830051040CBD}" type="slidenum">
              <a:rPr lang="ru-RU" smtClean="0"/>
              <a:pPr/>
              <a:t>9</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Прямоугольник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ru-RU" smtClean="0"/>
              <a:t>Образец заголовка</a:t>
            </a:r>
            <a:endParaRPr kumimoji="0" lang="en-US"/>
          </a:p>
        </p:txBody>
      </p:sp>
      <p:sp>
        <p:nvSpPr>
          <p:cNvPr id="3" name="Подзаголовок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ru-RU" smtClean="0"/>
              <a:t>Образец подзаголовка</a:t>
            </a:r>
            <a:endParaRPr kumimoji="0" lang="en-US"/>
          </a:p>
        </p:txBody>
      </p:sp>
      <p:sp>
        <p:nvSpPr>
          <p:cNvPr id="4" name="Дата 3"/>
          <p:cNvSpPr>
            <a:spLocks noGrp="1"/>
          </p:cNvSpPr>
          <p:nvPr>
            <p:ph type="dt" sz="half" idx="10"/>
          </p:nvPr>
        </p:nvSpPr>
        <p:spPr/>
        <p:txBody>
          <a:bodyPr/>
          <a:lstStyle/>
          <a:p>
            <a:fld id="{53D99418-D33C-4EEA-92C4-EEE064E268A6}" type="datetimeFigureOut">
              <a:rPr lang="ru-RU" smtClean="0"/>
              <a:pPr/>
              <a:t>29.11.2016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B14E0F-3B36-4C29-8156-B5D3E674A4C0}" type="slidenum">
              <a:rPr lang="ru-RU" smtClean="0"/>
              <a:pPr/>
              <a:t>‹#›</a:t>
            </a:fld>
            <a:endParaRPr lang="ru-RU"/>
          </a:p>
        </p:txBody>
      </p:sp>
      <p:sp>
        <p:nvSpPr>
          <p:cNvPr id="10" name="Прямоугольник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55448"/>
            <a:ext cx="8229600" cy="1252728"/>
          </a:xfrm>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3D99418-D33C-4EEA-92C4-EEE064E268A6}" type="datetimeFigureOut">
              <a:rPr lang="ru-RU" smtClean="0"/>
              <a:pPr/>
              <a:t>29.11.2016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B14E0F-3B36-4C29-8156-B5D3E674A4C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9" name="Прямоугольник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Прямоугольник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3D99418-D33C-4EEA-92C4-EEE064E268A6}" type="datetimeFigureOut">
              <a:rPr lang="ru-RU" smtClean="0"/>
              <a:pPr/>
              <a:t>29.11.2016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B14E0F-3B36-4C29-8156-B5D3E674A4C0}"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3D99418-D33C-4EEA-92C4-EEE064E268A6}" type="datetimeFigureOut">
              <a:rPr lang="ru-RU" smtClean="0"/>
              <a:pPr/>
              <a:t>29.11.2016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B14E0F-3B36-4C29-8156-B5D3E674A4C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ru-RU" smtClean="0"/>
              <a:t>Образец текста</a:t>
            </a:r>
          </a:p>
        </p:txBody>
      </p:sp>
      <p:sp>
        <p:nvSpPr>
          <p:cNvPr id="4" name="Содержимое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Текст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ru-RU" smtClean="0"/>
              <a:t>Образец текста</a:t>
            </a:r>
          </a:p>
        </p:txBody>
      </p:sp>
      <p:sp>
        <p:nvSpPr>
          <p:cNvPr id="6" name="Содержимое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3D99418-D33C-4EEA-92C4-EEE064E268A6}" type="datetimeFigureOut">
              <a:rPr lang="ru-RU" smtClean="0"/>
              <a:pPr/>
              <a:t>29.11.2016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B14E0F-3B36-4C29-8156-B5D3E674A4C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3D99418-D33C-4EEA-92C4-EEE064E268A6}" type="datetimeFigureOut">
              <a:rPr lang="ru-RU" smtClean="0"/>
              <a:pPr/>
              <a:t>29.11.2016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B14E0F-3B36-4C29-8156-B5D3E674A4C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3D99418-D33C-4EEA-92C4-EEE064E268A6}" type="datetimeFigureOut">
              <a:rPr lang="ru-RU" smtClean="0"/>
              <a:pPr/>
              <a:t>29.11.2016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B14E0F-3B36-4C29-8156-B5D3E674A4C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ru-RU" smtClean="0"/>
              <a:t>Образец заголовка</a:t>
            </a:r>
            <a:endParaRPr kumimoji="0" lang="en-US"/>
          </a:p>
        </p:txBody>
      </p:sp>
      <p:sp>
        <p:nvSpPr>
          <p:cNvPr id="3" name="Содержимое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Текст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3D99418-D33C-4EEA-92C4-EEE064E268A6}" type="datetimeFigureOut">
              <a:rPr lang="ru-RU" smtClean="0"/>
              <a:pPr/>
              <a:t>29.11.2016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B14E0F-3B36-4C29-8156-B5D3E674A4C0}" type="slidenum">
              <a:rPr lang="ru-RU" smtClean="0"/>
              <a:pPr/>
              <a:t>‹#›</a:t>
            </a:fld>
            <a:endParaRPr lang="ru-RU"/>
          </a:p>
        </p:txBody>
      </p:sp>
      <p:sp>
        <p:nvSpPr>
          <p:cNvPr id="12" name="Прямоугольник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ru-RU" smtClean="0"/>
              <a:t>Образец заголовка</a:t>
            </a:r>
            <a:endParaRPr kumimoji="0" lang="en-US"/>
          </a:p>
        </p:txBody>
      </p:sp>
      <p:sp>
        <p:nvSpPr>
          <p:cNvPr id="3" name="Рисунок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ru-RU" smtClean="0"/>
              <a:t>Вставка рисунка</a:t>
            </a:r>
            <a:endParaRPr kumimoji="0" lang="en-US" dirty="0"/>
          </a:p>
        </p:txBody>
      </p:sp>
      <p:sp>
        <p:nvSpPr>
          <p:cNvPr id="4" name="Текст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ru-RU" smtClean="0"/>
              <a:t>Образец текста</a:t>
            </a:r>
          </a:p>
        </p:txBody>
      </p:sp>
      <p:sp>
        <p:nvSpPr>
          <p:cNvPr id="5" name="Дата 4"/>
          <p:cNvSpPr>
            <a:spLocks noGrp="1"/>
          </p:cNvSpPr>
          <p:nvPr>
            <p:ph type="dt" sz="half" idx="10"/>
          </p:nvPr>
        </p:nvSpPr>
        <p:spPr>
          <a:xfrm>
            <a:off x="164592" y="1170432"/>
            <a:ext cx="2523744" cy="201168"/>
          </a:xfrm>
        </p:spPr>
        <p:txBody>
          <a:bodyPr/>
          <a:lstStyle/>
          <a:p>
            <a:fld id="{53D99418-D33C-4EEA-92C4-EEE064E268A6}" type="datetimeFigureOut">
              <a:rPr lang="ru-RU" smtClean="0"/>
              <a:pPr/>
              <a:t>29.11.2016</a:t>
            </a:fld>
            <a:endParaRPr lang="ru-RU"/>
          </a:p>
        </p:txBody>
      </p:sp>
      <p:sp>
        <p:nvSpPr>
          <p:cNvPr id="11" name="Прямоугольник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Нижний колонтитул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ru-RU"/>
          </a:p>
        </p:txBody>
      </p:sp>
      <p:sp>
        <p:nvSpPr>
          <p:cNvPr id="7" name="Номер слайда 6"/>
          <p:cNvSpPr>
            <a:spLocks noGrp="1"/>
          </p:cNvSpPr>
          <p:nvPr>
            <p:ph type="sldNum" sz="quarter" idx="12"/>
          </p:nvPr>
        </p:nvSpPr>
        <p:spPr>
          <a:xfrm>
            <a:off x="8339328" y="1170432"/>
            <a:ext cx="733864" cy="201168"/>
          </a:xfrm>
        </p:spPr>
        <p:txBody>
          <a:bodyPr/>
          <a:lstStyle/>
          <a:p>
            <a:fld id="{DBB14E0F-3B36-4C29-8156-B5D3E674A4C0}"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3D99418-D33C-4EEA-92C4-EEE064E268A6}" type="datetimeFigureOut">
              <a:rPr lang="ru-RU" smtClean="0"/>
              <a:pPr/>
              <a:t>29.11.2016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B14E0F-3B36-4C29-8156-B5D3E674A4C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9" name="Прямоугольник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Прямоугольник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Вертикальный заголовок 1"/>
          <p:cNvSpPr>
            <a:spLocks noGrp="1"/>
          </p:cNvSpPr>
          <p:nvPr>
            <p:ph type="title" orient="vert"/>
          </p:nvPr>
        </p:nvSpPr>
        <p:spPr>
          <a:xfrm>
            <a:off x="6781800" y="274640"/>
            <a:ext cx="19050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304800"/>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3D99418-D33C-4EEA-92C4-EEE064E268A6}" type="datetimeFigureOut">
              <a:rPr lang="ru-RU" smtClean="0"/>
              <a:pPr/>
              <a:t>29.11.2016</a:t>
            </a:fld>
            <a:endParaRPr lang="ru-RU"/>
          </a:p>
        </p:txBody>
      </p:sp>
      <p:sp>
        <p:nvSpPr>
          <p:cNvPr id="5" name="Нижний колонтитул 4"/>
          <p:cNvSpPr>
            <a:spLocks noGrp="1"/>
          </p:cNvSpPr>
          <p:nvPr>
            <p:ph type="ftr" sz="quarter" idx="11"/>
          </p:nvPr>
        </p:nvSpPr>
        <p:spPr>
          <a:xfrm>
            <a:off x="2640597" y="6377459"/>
            <a:ext cx="3836404" cy="365125"/>
          </a:xfrm>
        </p:spPr>
        <p:txBody>
          <a:bodyPr/>
          <a:lstStyle/>
          <a:p>
            <a:endParaRPr lang="ru-RU"/>
          </a:p>
        </p:txBody>
      </p:sp>
      <p:sp>
        <p:nvSpPr>
          <p:cNvPr id="6" name="Номер слайда 5"/>
          <p:cNvSpPr>
            <a:spLocks noGrp="1"/>
          </p:cNvSpPr>
          <p:nvPr>
            <p:ph type="sldNum" sz="quarter" idx="12"/>
          </p:nvPr>
        </p:nvSpPr>
        <p:spPr/>
        <p:txBody>
          <a:bodyPr/>
          <a:lstStyle/>
          <a:p>
            <a:fld id="{DBB14E0F-3B36-4C29-8156-B5D3E674A4C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Прямоугольник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Прямоугольник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4" name="Дата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53D99418-D33C-4EEA-92C4-EEE064E268A6}" type="datetimeFigureOut">
              <a:rPr lang="ru-RU" smtClean="0"/>
              <a:pPr/>
              <a:t>29.11.2016</a:t>
            </a:fld>
            <a:endParaRPr lang="ru-RU"/>
          </a:p>
        </p:txBody>
      </p:sp>
      <p:sp>
        <p:nvSpPr>
          <p:cNvPr id="5" name="Нижний колонтитул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ru-RU"/>
          </a:p>
        </p:txBody>
      </p:sp>
      <p:sp>
        <p:nvSpPr>
          <p:cNvPr id="6" name="Номер слайда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DBB14E0F-3B36-4C29-8156-B5D3E674A4C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ru.wikipedia.org/wiki/%D0%93%D0%B5%D1%80%D0%BC%D0%B0%D0%BD%D0%B8%D1%8F"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1\Desktop\znak-zapreta-kureniya-kartinka-11815-large.png"/>
          <p:cNvPicPr>
            <a:picLocks noChangeAspect="1" noChangeArrowheads="1"/>
          </p:cNvPicPr>
          <p:nvPr/>
        </p:nvPicPr>
        <p:blipFill>
          <a:blip r:embed="rId3" cstate="print">
            <a:lum bright="10000"/>
          </a:blip>
          <a:srcRect/>
          <a:stretch>
            <a:fillRect/>
          </a:stretch>
        </p:blipFill>
        <p:spPr bwMode="auto">
          <a:xfrm>
            <a:off x="2555776" y="476672"/>
            <a:ext cx="4392488" cy="4392488"/>
          </a:xfrm>
          <a:prstGeom prst="rect">
            <a:avLst/>
          </a:prstGeom>
          <a:noFill/>
          <a:ln>
            <a:noFill/>
          </a:ln>
          <a:effectLst>
            <a:reflection blurRad="6350" stA="52000" endA="300" endPos="35000" dir="5400000" sy="-100000" algn="bl" rotWithShape="0"/>
          </a:effectLst>
        </p:spPr>
      </p:pic>
      <p:sp>
        <p:nvSpPr>
          <p:cNvPr id="3" name="Подзаголовок 2"/>
          <p:cNvSpPr>
            <a:spLocks noGrp="1"/>
          </p:cNvSpPr>
          <p:nvPr>
            <p:ph type="subTitle" idx="1"/>
          </p:nvPr>
        </p:nvSpPr>
        <p:spPr>
          <a:xfrm>
            <a:off x="0" y="2420888"/>
            <a:ext cx="9396536" cy="914400"/>
          </a:xfrm>
          <a:noFill/>
        </p:spPr>
        <p:txBody>
          <a:bodyPr>
            <a:noAutofit/>
          </a:bodyPr>
          <a:lstStyle/>
          <a:p>
            <a:pPr algn="ctr"/>
            <a:r>
              <a:rPr lang="ru-RU" sz="6600" b="1" dirty="0" smtClean="0">
                <a:ln>
                  <a:solidFill>
                    <a:schemeClr val="tx1"/>
                  </a:solidFill>
                </a:ln>
                <a:solidFill>
                  <a:schemeClr val="tx1"/>
                </a:solidFill>
                <a:effectLst>
                  <a:outerShdw blurRad="38100" dist="38100" dir="2700000" algn="tl">
                    <a:srgbClr val="000000">
                      <a:alpha val="43137"/>
                    </a:srgbClr>
                  </a:outerShdw>
                </a:effectLst>
              </a:rPr>
              <a:t>Мы против курения!!!!</a:t>
            </a:r>
            <a:endParaRPr lang="ru-RU" sz="6600" b="1" dirty="0">
              <a:ln>
                <a:solidFill>
                  <a:schemeClr val="tx1"/>
                </a:solidFill>
              </a:ln>
              <a:solidFill>
                <a:schemeClr val="tx1"/>
              </a:solidFill>
              <a:effectLst>
                <a:outerShdw blurRad="38100" dist="38100" dir="2700000" algn="tl">
                  <a:srgbClr val="000000">
                    <a:alpha val="43137"/>
                  </a:srgbClr>
                </a:outerShdw>
              </a:effectLst>
            </a:endParaRPr>
          </a:p>
        </p:txBody>
      </p:sp>
    </p:spTree>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686800" cy="838200"/>
          </a:xfrm>
        </p:spPr>
        <p:txBody>
          <a:bodyPr/>
          <a:lstStyle/>
          <a:p>
            <a:r>
              <a:rPr lang="ru-RU" dirty="0" smtClean="0"/>
              <a:t>            Что такое курение?</a:t>
            </a:r>
            <a:endParaRPr lang="ru-RU" dirty="0"/>
          </a:p>
        </p:txBody>
      </p:sp>
      <p:sp>
        <p:nvSpPr>
          <p:cNvPr id="3" name="Содержимое 2"/>
          <p:cNvSpPr>
            <a:spLocks noGrp="1"/>
          </p:cNvSpPr>
          <p:nvPr>
            <p:ph idx="1"/>
          </p:nvPr>
        </p:nvSpPr>
        <p:spPr/>
        <p:txBody>
          <a:bodyPr/>
          <a:lstStyle/>
          <a:p>
            <a:pPr>
              <a:buNone/>
            </a:pPr>
            <a:r>
              <a:rPr lang="ru-RU" b="1" dirty="0" smtClean="0"/>
              <a:t>Курение</a:t>
            </a:r>
            <a:r>
              <a:rPr lang="ru-RU" dirty="0" smtClean="0"/>
              <a:t> — вдыхание дыма препаратов, преимущественно растительного происхождения, тлеющих в потоке вдыхаемого воздуха, с целью насыщения организма содержащимися в них активными веществами путём их возгонки и последующего всасывания в лёгких и дыхательных путях. </a:t>
            </a:r>
            <a:endParaRPr lang="ru-RU" dirty="0"/>
          </a:p>
        </p:txBody>
      </p:sp>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sz="8900" b="1" dirty="0" smtClean="0">
                <a:effectLst>
                  <a:outerShdw blurRad="38100" dist="38100" dir="2700000" algn="tl">
                    <a:srgbClr val="000000">
                      <a:alpha val="43137"/>
                    </a:srgbClr>
                  </a:outerShdw>
                  <a:reflection blurRad="12700" stA="48000" endA="300" endPos="55000" dir="5400000" sy="-90000" algn="bl" rotWithShape="0"/>
                </a:effectLst>
              </a:rPr>
              <a:t>Ограничения</a:t>
            </a:r>
            <a:r>
              <a:rPr lang="ru-RU" b="1" dirty="0" smtClean="0"/>
              <a:t/>
            </a:r>
            <a:br>
              <a:rPr lang="ru-RU" b="1" dirty="0" smtClean="0"/>
            </a:br>
            <a:endParaRPr lang="ru-RU" dirty="0"/>
          </a:p>
        </p:txBody>
      </p:sp>
      <p:sp>
        <p:nvSpPr>
          <p:cNvPr id="3" name="Содержимое 2"/>
          <p:cNvSpPr>
            <a:spLocks noGrp="1"/>
          </p:cNvSpPr>
          <p:nvPr>
            <p:ph idx="1"/>
          </p:nvPr>
        </p:nvSpPr>
        <p:spPr>
          <a:xfrm>
            <a:off x="0" y="1412776"/>
            <a:ext cx="9144000" cy="5445224"/>
          </a:xfrm>
        </p:spPr>
        <p:txBody>
          <a:bodyPr>
            <a:normAutofit fontScale="55000" lnSpcReduction="20000"/>
          </a:bodyPr>
          <a:lstStyle/>
          <a:p>
            <a:pPr>
              <a:buNone/>
            </a:pPr>
            <a:r>
              <a:rPr lang="ru-RU" sz="4400" dirty="0" smtClean="0"/>
              <a:t>Бельгия: подписан закон о запрете курения в общественных помещениях. За нарушение — штраф 480 долларов.</a:t>
            </a:r>
          </a:p>
          <a:p>
            <a:pPr>
              <a:buNone/>
            </a:pPr>
            <a:r>
              <a:rPr lang="ru-RU" sz="4400" dirty="0" smtClean="0"/>
              <a:t>Бутан: единственная страна мира, на всей территории которой запрещено курение.</a:t>
            </a:r>
          </a:p>
          <a:p>
            <a:pPr>
              <a:buNone/>
            </a:pPr>
            <a:r>
              <a:rPr lang="ru-RU" sz="4400" dirty="0" smtClean="0"/>
              <a:t>Великобритания: запрещено курение во всех кафе, ресторанах, клубах, офисах и организациях. Штраф за нарушение может достигать 2500 фунтов.</a:t>
            </a:r>
          </a:p>
          <a:p>
            <a:pPr>
              <a:buNone/>
            </a:pPr>
            <a:r>
              <a:rPr lang="ru-RU" sz="4400" dirty="0" smtClean="0"/>
              <a:t>Венгрия: за курение в неположенном месте взимается штраф 125 долларов, за нарушение правил продажи — до 420 долларов.</a:t>
            </a:r>
            <a:r>
              <a:rPr lang="ru-RU" sz="4400" dirty="0" smtClean="0">
                <a:hlinkClick r:id="rId3" tooltip="Германия"/>
              </a:rPr>
              <a:t> </a:t>
            </a:r>
            <a:endParaRPr lang="en-US" sz="4400" dirty="0" smtClean="0">
              <a:hlinkClick r:id="rId3" tooltip="Германия"/>
            </a:endParaRPr>
          </a:p>
          <a:p>
            <a:pPr>
              <a:buNone/>
            </a:pPr>
            <a:r>
              <a:rPr lang="ru-RU" sz="4400" dirty="0" smtClean="0"/>
              <a:t>Германия: в Закон о страховании внесена поправка: взнос некурящего на 40 % меньше, поскольку для медицины он обходится дешевле. Известно, что в Германии выделяется время на перекуры. Но время тех, кто добровольно отказался от курения, суммируется и прибавляется к отпуску.</a:t>
            </a:r>
          </a:p>
          <a:p>
            <a:pPr>
              <a:buNone/>
            </a:pPr>
            <a:r>
              <a:rPr lang="ru-RU" sz="4400" dirty="0" smtClean="0"/>
              <a:t>Италия: штраф за курение в общественных местах составляет от 250 до 2000 евро.</a:t>
            </a:r>
          </a:p>
          <a:p>
            <a:pPr>
              <a:buNone/>
            </a:pPr>
            <a:endParaRPr lang="ru-RU" sz="4400" dirty="0" smtClean="0"/>
          </a:p>
          <a:p>
            <a:endParaRPr lang="ru-RU" sz="4200" dirty="0" smtClean="0"/>
          </a:p>
        </p:txBody>
      </p:sp>
    </p:spTree>
  </p:cSld>
  <p:clrMapOvr>
    <a:masterClrMapping/>
  </p:clrMapOvr>
  <p:transition spd="slow">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1556792"/>
            <a:ext cx="9144000" cy="5445224"/>
          </a:xfrm>
        </p:spPr>
        <p:txBody>
          <a:bodyPr>
            <a:normAutofit fontScale="77500" lnSpcReduction="20000"/>
          </a:bodyPr>
          <a:lstStyle/>
          <a:p>
            <a:pPr>
              <a:buNone/>
            </a:pPr>
            <a:r>
              <a:rPr lang="ru-RU" dirty="0" smtClean="0"/>
              <a:t>Канада: курить запрещено во всех госучреждениях страны, курильщикам запрещено появляться с сигаретой на службе, в аэропортах, на вокзалах. Пепельницы исчезли из баров и ресторанов. Табачным компаниям не разрешается быть спонсорами спортивных соревнований.</a:t>
            </a:r>
          </a:p>
          <a:p>
            <a:pPr>
              <a:buNone/>
            </a:pPr>
            <a:r>
              <a:rPr lang="ru-RU" dirty="0" smtClean="0"/>
              <a:t>Нидерланды: всем подросткам от 12 до 16 лет, которые после специальных тестов докажут, что они не курят, ежемесячно выплачивают 200 долларов.</a:t>
            </a:r>
          </a:p>
          <a:p>
            <a:pPr>
              <a:buNone/>
            </a:pPr>
            <a:r>
              <a:rPr lang="ru-RU" dirty="0" smtClean="0"/>
              <a:t>Польша: запрещено курить в общественных местах и с улиц убрали автоматы, продающие сигареты.</a:t>
            </a:r>
          </a:p>
          <a:p>
            <a:pPr>
              <a:buNone/>
            </a:pPr>
            <a:r>
              <a:rPr lang="ru-RU" dirty="0" smtClean="0"/>
              <a:t>США: запрещено курить в закрытых общественных помещениях и служебных автомобилях. Штраф за нарушение — 1000 долларов.</a:t>
            </a:r>
          </a:p>
          <a:p>
            <a:pPr>
              <a:buNone/>
            </a:pPr>
            <a:r>
              <a:rPr lang="ru-RU" dirty="0" smtClean="0"/>
              <a:t>Швеция: если студент хочет получить стипендию, он не должен курить.</a:t>
            </a:r>
          </a:p>
          <a:p>
            <a:pPr>
              <a:buNone/>
            </a:pPr>
            <a:r>
              <a:rPr lang="ru-RU" dirty="0" smtClean="0"/>
              <a:t>Япония: фирмы выплачивают премии некурящим сотрудникам.</a:t>
            </a:r>
          </a:p>
          <a:p>
            <a:endParaRPr lang="ru-RU" dirty="0"/>
          </a:p>
        </p:txBody>
      </p:sp>
      <p:sp>
        <p:nvSpPr>
          <p:cNvPr id="4" name="Прямоугольник 3"/>
          <p:cNvSpPr/>
          <p:nvPr/>
        </p:nvSpPr>
        <p:spPr>
          <a:xfrm>
            <a:off x="1763688" y="0"/>
            <a:ext cx="6084168" cy="1107996"/>
          </a:xfrm>
          <a:prstGeom prst="rect">
            <a:avLst/>
          </a:prstGeom>
        </p:spPr>
        <p:txBody>
          <a:bodyPr wrap="square">
            <a:spAutoFit/>
          </a:bodyPr>
          <a:lstStyle/>
          <a:p>
            <a:r>
              <a:rPr lang="ru-RU" sz="6600" dirty="0" smtClean="0">
                <a:solidFill>
                  <a:srgbClr val="FFC000"/>
                </a:solidFill>
                <a:effectLst>
                  <a:outerShdw blurRad="38100" dist="38100" dir="2700000" algn="tl">
                    <a:srgbClr val="000000">
                      <a:alpha val="43137"/>
                    </a:srgbClr>
                  </a:outerShdw>
                  <a:reflection blurRad="12700" stA="48000" endA="300" endPos="55000" dir="5400000" sy="-90000" algn="bl" rotWithShape="0"/>
                </a:effectLst>
              </a:rPr>
              <a:t>Ограничения</a:t>
            </a:r>
            <a:endParaRPr lang="ru-RU" sz="6600" dirty="0">
              <a:solidFill>
                <a:srgbClr val="FFC000"/>
              </a:solidFill>
            </a:endParaRPr>
          </a:p>
        </p:txBody>
      </p:sp>
    </p:spTree>
  </p:cSld>
  <p:clrMapOvr>
    <a:masterClrMapping/>
  </p:clrMapOvr>
  <p:transition spd="slow">
    <p:pull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85728"/>
            <a:ext cx="8686800" cy="838200"/>
          </a:xfrm>
        </p:spPr>
        <p:txBody>
          <a:bodyPr>
            <a:normAutofit/>
          </a:bodyPr>
          <a:lstStyle/>
          <a:p>
            <a:pPr algn="ctr"/>
            <a:r>
              <a:rPr lang="ru-RU" sz="4800" b="1" dirty="0" smtClean="0">
                <a:effectLst>
                  <a:outerShdw blurRad="38100" dist="38100" dir="2700000" algn="tl">
                    <a:srgbClr val="000000">
                      <a:alpha val="43137"/>
                    </a:srgbClr>
                  </a:outerShdw>
                  <a:reflection blurRad="12700" stA="48000" endA="300" endPos="55000" dir="5400000" sy="-90000" algn="bl" rotWithShape="0"/>
                </a:effectLst>
              </a:rPr>
              <a:t>Из чего состоит сигарета?</a:t>
            </a:r>
            <a:endParaRPr lang="ru-RU" sz="4800" b="1" dirty="0">
              <a:effectLst>
                <a:outerShdw blurRad="38100" dist="38100" dir="2700000" algn="tl">
                  <a:srgbClr val="000000">
                    <a:alpha val="43137"/>
                  </a:srgbClr>
                </a:outerShdw>
                <a:reflection blurRad="12700" stA="48000" endA="300" endPos="55000" dir="5400000" sy="-90000" algn="bl" rotWithShape="0"/>
              </a:effectLst>
            </a:endParaRPr>
          </a:p>
        </p:txBody>
      </p:sp>
      <p:pic>
        <p:nvPicPr>
          <p:cNvPr id="2050" name="Picture 2" descr="C:\Users\1\Desktop\vred-sigaretyi.jpg"/>
          <p:cNvPicPr>
            <a:picLocks noChangeAspect="1" noChangeArrowheads="1"/>
          </p:cNvPicPr>
          <p:nvPr/>
        </p:nvPicPr>
        <p:blipFill>
          <a:blip r:embed="rId3" cstate="print"/>
          <a:srcRect/>
          <a:stretch>
            <a:fillRect/>
          </a:stretch>
        </p:blipFill>
        <p:spPr bwMode="auto">
          <a:xfrm>
            <a:off x="1331640" y="1500605"/>
            <a:ext cx="6696744" cy="5357395"/>
          </a:xfrm>
          <a:prstGeom prst="rect">
            <a:avLst/>
          </a:prstGeom>
          <a:noFill/>
        </p:spPr>
      </p:pic>
    </p:spTree>
  </p:cSld>
  <p:clrMapOvr>
    <a:masterClrMapping/>
  </p:clrMapOvr>
  <p:transition spd="slow">
    <p:spli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60648"/>
            <a:ext cx="8229600" cy="1252728"/>
          </a:xfrm>
        </p:spPr>
        <p:txBody>
          <a:bodyPr>
            <a:normAutofit fontScale="90000"/>
          </a:bodyPr>
          <a:lstStyle/>
          <a:p>
            <a:pPr algn="ctr"/>
            <a:r>
              <a:rPr lang="ru-RU" sz="6000" b="1" dirty="0" smtClean="0">
                <a:effectLst>
                  <a:outerShdw blurRad="38100" dist="38100" dir="2700000" algn="tl">
                    <a:srgbClr val="000000">
                      <a:alpha val="43137"/>
                    </a:srgbClr>
                  </a:outerShdw>
                  <a:reflection blurRad="12700" stA="48000" endA="300" endPos="55000" dir="5400000" sy="-90000" algn="bl" rotWithShape="0"/>
                </a:effectLst>
              </a:rPr>
              <a:t>Вред  для  здоровья</a:t>
            </a:r>
            <a:r>
              <a:rPr lang="ru-RU" b="1" dirty="0" smtClean="0"/>
              <a:t/>
            </a:r>
            <a:br>
              <a:rPr lang="ru-RU" b="1" dirty="0" smtClean="0"/>
            </a:br>
            <a:endParaRPr lang="ru-RU" dirty="0"/>
          </a:p>
        </p:txBody>
      </p:sp>
      <p:sp>
        <p:nvSpPr>
          <p:cNvPr id="3" name="Содержимое 2"/>
          <p:cNvSpPr>
            <a:spLocks noGrp="1"/>
          </p:cNvSpPr>
          <p:nvPr>
            <p:ph idx="1"/>
          </p:nvPr>
        </p:nvSpPr>
        <p:spPr>
          <a:xfrm>
            <a:off x="0" y="1484784"/>
            <a:ext cx="9144000" cy="5572140"/>
          </a:xfrm>
        </p:spPr>
        <p:txBody>
          <a:bodyPr>
            <a:normAutofit fontScale="85000" lnSpcReduction="20000"/>
          </a:bodyPr>
          <a:lstStyle/>
          <a:p>
            <a:r>
              <a:rPr lang="ru-RU" dirty="0" smtClean="0"/>
              <a:t>Поскольку вдыхаемый дым обжигает слизистые </a:t>
            </a:r>
            <a:r>
              <a:rPr lang="ru-RU" dirty="0" smtClean="0"/>
              <a:t>,и </a:t>
            </a:r>
            <a:r>
              <a:rPr lang="ru-RU" dirty="0" smtClean="0"/>
              <a:t>в нём содержится большое количество вредных веществ (бензпирен, нитрозамины, угарный газ, частицы сажи и т. д.), курение </a:t>
            </a:r>
            <a:r>
              <a:rPr lang="ru-RU" dirty="0" smtClean="0"/>
              <a:t> </a:t>
            </a:r>
            <a:r>
              <a:rPr lang="ru-RU" b="1" dirty="0" smtClean="0"/>
              <a:t>повышает риск развития рака лёгких</a:t>
            </a:r>
            <a:r>
              <a:rPr lang="ru-RU" dirty="0" smtClean="0"/>
              <a:t>, </a:t>
            </a:r>
            <a:r>
              <a:rPr lang="ru-RU" b="1" dirty="0" smtClean="0"/>
              <a:t>рта и дыхательных путей, хронической </a:t>
            </a:r>
            <a:r>
              <a:rPr lang="ru-RU" b="1" dirty="0" err="1" smtClean="0"/>
              <a:t>обструктивной</a:t>
            </a:r>
            <a:r>
              <a:rPr lang="ru-RU" b="1" dirty="0" smtClean="0"/>
              <a:t> болезни легких (ХОБЛ), психических, сердечно-сосудистых и прочих заболеваний</a:t>
            </a:r>
            <a:r>
              <a:rPr lang="ru-RU" dirty="0" smtClean="0"/>
              <a:t>. Исследователями отмечается корреляция курения с импотенцией. В настоящее время наиболее распространёнными последствиями длительного курения являются возникновение ХОБЛ и </a:t>
            </a:r>
            <a:r>
              <a:rPr lang="ru-RU" b="1" dirty="0" smtClean="0"/>
              <a:t>развитие различных опухолей дыхательной системы</a:t>
            </a:r>
            <a:r>
              <a:rPr lang="ru-RU" dirty="0" smtClean="0"/>
              <a:t>, 90 % случаев рака легких связано с курением.</a:t>
            </a:r>
          </a:p>
          <a:p>
            <a:r>
              <a:rPr lang="ru-RU" dirty="0" smtClean="0"/>
              <a:t>Курение или пассивное вдыхание табачного дыма может послужить </a:t>
            </a:r>
            <a:r>
              <a:rPr lang="ru-RU" b="1" dirty="0" smtClean="0"/>
              <a:t>причиной бесплодия у женщин</a:t>
            </a:r>
            <a:r>
              <a:rPr lang="ru-RU" dirty="0" smtClean="0"/>
              <a:t>.</a:t>
            </a:r>
          </a:p>
          <a:p>
            <a:endParaRPr lang="ru-RU" dirty="0"/>
          </a:p>
        </p:txBody>
      </p:sp>
    </p:spTree>
  </p:cSld>
  <p:clrMapOvr>
    <a:masterClrMapping/>
  </p:clrMapOvr>
  <p:transition spd="slow">
    <p:plus/>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1484784"/>
            <a:ext cx="9144000" cy="5857892"/>
          </a:xfrm>
        </p:spPr>
        <p:txBody>
          <a:bodyPr>
            <a:normAutofit/>
          </a:bodyPr>
          <a:lstStyle/>
          <a:p>
            <a:r>
              <a:rPr lang="ru-RU" sz="2200" dirty="0" smtClean="0"/>
              <a:t>При психологической зависимости человек тянется за сигаретой, когда находится в курящей компании, либо в состоянии стресса, нервного напряжения, для стимуляции умственной деятельности. Вырабатывается определённая привычка, ритуал курения, без которого человек не может полноценно жить. Иногда такие люди ищут повод, чтобы покурить, «перекуривают», при обсуждении какого-либо дела, либо просто общаясь, или чтобы «убить» время, тянутся за сигаретой.</a:t>
            </a:r>
          </a:p>
          <a:p>
            <a:r>
              <a:rPr lang="ru-RU" sz="2200" dirty="0" smtClean="0"/>
              <a:t>При физической зависимости требование организмом никотиновой дозы так сильно, что все внимание курящего сосредоточивается на поиске сигареты, идея курения становится столь навязчивой, что большинство других потребностей (сосредоточение на работе, утоление голода, отдых, сон и т. д.) уходят на второй план. Появляется невозможность сконцентрироваться на чём-либо, кроме сигареты, может наступить апатия, нежелание что-либо делать.</a:t>
            </a:r>
          </a:p>
          <a:p>
            <a:endParaRPr lang="ru-RU" dirty="0"/>
          </a:p>
        </p:txBody>
      </p:sp>
      <p:sp>
        <p:nvSpPr>
          <p:cNvPr id="4" name="Заголовок 1"/>
          <p:cNvSpPr>
            <a:spLocks noGrp="1"/>
          </p:cNvSpPr>
          <p:nvPr>
            <p:ph type="title"/>
          </p:nvPr>
        </p:nvSpPr>
        <p:spPr>
          <a:xfrm>
            <a:off x="467544" y="260648"/>
            <a:ext cx="8229600" cy="1252728"/>
          </a:xfrm>
        </p:spPr>
        <p:txBody>
          <a:bodyPr>
            <a:normAutofit fontScale="90000"/>
          </a:bodyPr>
          <a:lstStyle/>
          <a:p>
            <a:pPr algn="ctr"/>
            <a:r>
              <a:rPr lang="ru-RU" sz="6000" b="1" dirty="0" smtClean="0">
                <a:effectLst>
                  <a:outerShdw blurRad="38100" dist="38100" dir="2700000" algn="tl">
                    <a:srgbClr val="000000">
                      <a:alpha val="43137"/>
                    </a:srgbClr>
                  </a:outerShdw>
                  <a:reflection blurRad="12700" stA="48000" endA="300" endPos="55000" dir="5400000" sy="-90000" algn="bl" rotWithShape="0"/>
                </a:effectLst>
              </a:rPr>
              <a:t>Зависимость</a:t>
            </a:r>
            <a:r>
              <a:rPr lang="ru-RU" b="1" dirty="0" smtClean="0"/>
              <a:t/>
            </a:r>
            <a:br>
              <a:rPr lang="ru-RU" b="1" dirty="0" smtClean="0"/>
            </a:br>
            <a:endParaRPr lang="ru-RU" dirty="0"/>
          </a:p>
        </p:txBody>
      </p:sp>
    </p:spTree>
  </p:cSld>
  <p:clrMapOvr>
    <a:masterClrMapping/>
  </p:clrMapOvr>
  <p:transition spd="slow">
    <p:plus/>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pic>
        <p:nvPicPr>
          <p:cNvPr id="3074" name="Picture 2" descr="C:\Users\1\Desktop\Безимени-1.jpg"/>
          <p:cNvPicPr>
            <a:picLocks noChangeAspect="1" noChangeArrowheads="1"/>
          </p:cNvPicPr>
          <p:nvPr/>
        </p:nvPicPr>
        <p:blipFill>
          <a:blip r:embed="rId3" cstate="print"/>
          <a:srcRect/>
          <a:stretch>
            <a:fillRect/>
          </a:stretch>
        </p:blipFill>
        <p:spPr bwMode="auto">
          <a:xfrm>
            <a:off x="0" y="-1"/>
            <a:ext cx="9144000" cy="6858001"/>
          </a:xfrm>
          <a:prstGeom prst="rect">
            <a:avLst/>
          </a:prstGeom>
          <a:noFill/>
        </p:spPr>
      </p:pic>
    </p:spTree>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effectLst>
                  <a:outerShdw blurRad="38100" dist="38100" dir="2700000" algn="tl">
                    <a:srgbClr val="000000">
                      <a:alpha val="43137"/>
                    </a:srgbClr>
                  </a:outerShdw>
                  <a:reflection blurRad="12700" stA="48000" endA="300" endPos="55000" dir="5400000" sy="-90000" algn="bl" rotWithShape="0"/>
                </a:effectLst>
              </a:rPr>
              <a:t>Процент  курящих  табак  по  странам.</a:t>
            </a:r>
            <a:endParaRPr lang="ru-RU" b="1" dirty="0">
              <a:effectLst>
                <a:outerShdw blurRad="38100" dist="38100" dir="2700000" algn="tl">
                  <a:srgbClr val="000000">
                    <a:alpha val="43137"/>
                  </a:srgbClr>
                </a:outerShdw>
                <a:reflection blurRad="12700" stA="48000" endA="300" endPos="55000" dir="5400000" sy="-90000" algn="bl" rotWithShape="0"/>
              </a:effectLst>
            </a:endParaRPr>
          </a:p>
        </p:txBody>
      </p:sp>
      <p:pic>
        <p:nvPicPr>
          <p:cNvPr id="3074" name="Picture 2"/>
          <p:cNvPicPr>
            <a:picLocks noGrp="1" noChangeAspect="1" noChangeArrowheads="1"/>
          </p:cNvPicPr>
          <p:nvPr>
            <p:ph sz="half" idx="1"/>
          </p:nvPr>
        </p:nvPicPr>
        <p:blipFill>
          <a:blip r:embed="rId3" cstate="print"/>
          <a:stretch>
            <a:fillRect/>
          </a:stretch>
        </p:blipFill>
        <p:spPr bwMode="auto">
          <a:xfrm>
            <a:off x="0" y="1556792"/>
            <a:ext cx="5072066" cy="2335533"/>
          </a:xfrm>
          <a:prstGeom prst="rect">
            <a:avLst/>
          </a:prstGeom>
          <a:noFill/>
          <a:ln w="9525">
            <a:noFill/>
            <a:miter lim="800000"/>
            <a:headEnd/>
            <a:tailEnd/>
          </a:ln>
          <a:effectLst/>
        </p:spPr>
      </p:pic>
      <p:sp>
        <p:nvSpPr>
          <p:cNvPr id="8" name="Содержимое 7"/>
          <p:cNvSpPr>
            <a:spLocks noGrp="1"/>
          </p:cNvSpPr>
          <p:nvPr>
            <p:ph sz="half" idx="2"/>
          </p:nvPr>
        </p:nvSpPr>
        <p:spPr>
          <a:xfrm>
            <a:off x="5286380" y="1600200"/>
            <a:ext cx="3705220" cy="4724400"/>
          </a:xfrm>
        </p:spPr>
        <p:txBody>
          <a:bodyPr/>
          <a:lstStyle/>
          <a:p>
            <a:r>
              <a:rPr lang="ru-RU" dirty="0" smtClean="0"/>
              <a:t>Процент курящих табак мужчин по странам.</a:t>
            </a:r>
          </a:p>
          <a:p>
            <a:endParaRPr lang="ru-RU" dirty="0" smtClean="0"/>
          </a:p>
          <a:p>
            <a:endParaRPr lang="ru-RU" dirty="0" smtClean="0"/>
          </a:p>
          <a:p>
            <a:endParaRPr lang="ru-RU" dirty="0" smtClean="0"/>
          </a:p>
          <a:p>
            <a:r>
              <a:rPr lang="ru-RU" dirty="0" smtClean="0"/>
              <a:t>Процент курящих табак женщин по странам.</a:t>
            </a:r>
          </a:p>
          <a:p>
            <a:endParaRPr lang="ru-RU" dirty="0" smtClean="0"/>
          </a:p>
          <a:p>
            <a:endParaRPr lang="ru-RU" dirty="0" smtClean="0"/>
          </a:p>
          <a:p>
            <a:endParaRPr lang="ru-RU" dirty="0"/>
          </a:p>
        </p:txBody>
      </p:sp>
      <p:pic>
        <p:nvPicPr>
          <p:cNvPr id="3076" name="Picture 4"/>
          <p:cNvPicPr>
            <a:picLocks noChangeAspect="1" noChangeArrowheads="1"/>
          </p:cNvPicPr>
          <p:nvPr/>
        </p:nvPicPr>
        <p:blipFill>
          <a:blip r:embed="rId4" cstate="print"/>
          <a:srcRect/>
          <a:stretch>
            <a:fillRect/>
          </a:stretch>
        </p:blipFill>
        <p:spPr bwMode="auto">
          <a:xfrm>
            <a:off x="0" y="4365104"/>
            <a:ext cx="5072066" cy="2275760"/>
          </a:xfrm>
          <a:prstGeom prst="rect">
            <a:avLst/>
          </a:prstGeom>
          <a:noFill/>
          <a:ln w="9525">
            <a:noFill/>
            <a:miter lim="800000"/>
            <a:headEnd/>
            <a:tailEnd/>
          </a:ln>
          <a:effectLst/>
        </p:spPr>
      </p:pic>
    </p:spTree>
  </p:cSld>
  <p:clrMapOvr>
    <a:masterClrMapping/>
  </p:clrMapOvr>
  <p:transition spd="slow">
    <p:pull dir="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Модульная">
  <a:themeElements>
    <a:clrScheme name="Модульная">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Модульная">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Моду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129</TotalTime>
  <Words>299</Words>
  <Application>Microsoft Office PowerPoint</Application>
  <PresentationFormat>Экран (4:3)</PresentationFormat>
  <Paragraphs>40</Paragraphs>
  <Slides>9</Slides>
  <Notes>9</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Модульная</vt:lpstr>
      <vt:lpstr>Презентация PowerPoint</vt:lpstr>
      <vt:lpstr>            Что такое курение?</vt:lpstr>
      <vt:lpstr>Ограничения </vt:lpstr>
      <vt:lpstr>Презентация PowerPoint</vt:lpstr>
      <vt:lpstr>Из чего состоит сигарета?</vt:lpstr>
      <vt:lpstr>Вред  для  здоровья </vt:lpstr>
      <vt:lpstr>Зависимость </vt:lpstr>
      <vt:lpstr>Презентация PowerPoint</vt:lpstr>
      <vt:lpstr>Процент  курящих  табак  по  странам.</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Выполнено:11 классом</dc:title>
  <dc:creator>Admin</dc:creator>
  <cp:lastModifiedBy>Богданова Людмила Ивановна</cp:lastModifiedBy>
  <cp:revision>15</cp:revision>
  <dcterms:created xsi:type="dcterms:W3CDTF">2012-01-31T15:10:52Z</dcterms:created>
  <dcterms:modified xsi:type="dcterms:W3CDTF">2016-11-29T08:58:53Z</dcterms:modified>
</cp:coreProperties>
</file>